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CD2488-FF61-45B3-B958-4AF1699C1ACE}" v="1" dt="2022-01-20T15:06:50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5" d="100"/>
          <a:sy n="35" d="100"/>
        </p:scale>
        <p:origin x="7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un Gwendolyn" userId="9f128278-905f-40e0-8273-231884680dbe" providerId="ADAL" clId="{F8CD2488-FF61-45B3-B958-4AF1699C1ACE}"/>
    <pc:docChg chg="modSld">
      <pc:chgData name="Noun Gwendolyn" userId="9f128278-905f-40e0-8273-231884680dbe" providerId="ADAL" clId="{F8CD2488-FF61-45B3-B958-4AF1699C1ACE}" dt="2022-01-20T15:07:02.091" v="1" actId="1076"/>
      <pc:docMkLst>
        <pc:docMk/>
      </pc:docMkLst>
      <pc:sldChg chg="modSp mod">
        <pc:chgData name="Noun Gwendolyn" userId="9f128278-905f-40e0-8273-231884680dbe" providerId="ADAL" clId="{F8CD2488-FF61-45B3-B958-4AF1699C1ACE}" dt="2022-01-20T15:07:02.091" v="1" actId="1076"/>
        <pc:sldMkLst>
          <pc:docMk/>
          <pc:sldMk cId="3224476000" sldId="256"/>
        </pc:sldMkLst>
        <pc:spChg chg="mod">
          <ac:chgData name="Noun Gwendolyn" userId="9f128278-905f-40e0-8273-231884680dbe" providerId="ADAL" clId="{F8CD2488-FF61-45B3-B958-4AF1699C1ACE}" dt="2022-01-20T15:07:02.091" v="1" actId="1076"/>
          <ac:spMkLst>
            <pc:docMk/>
            <pc:sldMk cId="3224476000" sldId="256"/>
            <ac:spMk id="3" creationId="{953C7F71-9852-4B09-B5E6-0D8322AF96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7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4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1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3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4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3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1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7A437-B249-472A-8D7F-83D828C219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90EDA-A132-4652-89CE-B6490813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3C7F71-9852-4B09-B5E6-0D8322AF96CA}"/>
              </a:ext>
            </a:extLst>
          </p:cNvPr>
          <p:cNvSpPr txBox="1"/>
          <p:nvPr/>
        </p:nvSpPr>
        <p:spPr>
          <a:xfrm>
            <a:off x="262233" y="308240"/>
            <a:ext cx="8619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Poppins" panose="00000500000000000000" pitchFamily="2" charset="0"/>
                <a:cs typeface="Poppins" panose="00000500000000000000" pitchFamily="2" charset="0"/>
              </a:rPr>
              <a:t>STEM Design Challenge “Look-</a:t>
            </a:r>
            <a:r>
              <a:rPr lang="en-US" sz="3600" b="1" dirty="0" err="1">
                <a:latin typeface="Poppins" panose="00000500000000000000" pitchFamily="2" charset="0"/>
                <a:cs typeface="Poppins" panose="00000500000000000000" pitchFamily="2" charset="0"/>
              </a:rPr>
              <a:t>Fors</a:t>
            </a:r>
            <a:r>
              <a:rPr lang="en-US" sz="3600" b="1" dirty="0">
                <a:latin typeface="Poppins" panose="00000500000000000000" pitchFamily="2" charset="0"/>
                <a:cs typeface="Poppins" panose="00000500000000000000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6F9E4F-B478-4C09-9480-950038AEF285}"/>
              </a:ext>
            </a:extLst>
          </p:cNvPr>
          <p:cNvSpPr txBox="1"/>
          <p:nvPr/>
        </p:nvSpPr>
        <p:spPr>
          <a:xfrm>
            <a:off x="270725" y="1325385"/>
            <a:ext cx="75228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Are you students solving a problem?</a:t>
            </a:r>
          </a:p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Does the challenge connect to the real-world?</a:t>
            </a:r>
          </a:p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Are there well-defined constraints or criteria?</a:t>
            </a:r>
          </a:p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Does the challenge allow for multiple solutions?</a:t>
            </a:r>
          </a:p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Can students build and test their design?</a:t>
            </a:r>
          </a:p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Is there an opportunity to fail?</a:t>
            </a:r>
          </a:p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Does the challenge incorporate 2 or more of the STEM domains?</a:t>
            </a:r>
          </a:p>
          <a:p>
            <a:pPr>
              <a:spcAft>
                <a:spcPts val="3000"/>
              </a:spcAft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Are students working as part of a team?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7D668D-51EE-46CB-9F00-3F8B2A8F50A2}"/>
              </a:ext>
            </a:extLst>
          </p:cNvPr>
          <p:cNvGrpSpPr/>
          <p:nvPr/>
        </p:nvGrpSpPr>
        <p:grpSpPr>
          <a:xfrm>
            <a:off x="7607604" y="1004506"/>
            <a:ext cx="1343333" cy="5272313"/>
            <a:chOff x="7479788" y="1004506"/>
            <a:chExt cx="1343333" cy="527231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9ADBE77-D215-4E8F-8322-F1420664D5BB}"/>
                </a:ext>
              </a:extLst>
            </p:cNvPr>
            <p:cNvSpPr txBox="1"/>
            <p:nvPr/>
          </p:nvSpPr>
          <p:spPr>
            <a:xfrm>
              <a:off x="7479788" y="1004506"/>
              <a:ext cx="720314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800"/>
                </a:spcAft>
              </a:pPr>
              <a:r>
                <a:rPr lang="en-US" dirty="0">
                  <a:latin typeface="Poppins" panose="00000500000000000000" pitchFamily="2" charset="0"/>
                  <a:cs typeface="Poppins" panose="00000500000000000000" pitchFamily="2" charset="0"/>
                </a:rPr>
                <a:t>Yes</a:t>
              </a:r>
            </a:p>
            <a:p>
              <a:pPr marL="342900" indent="-342900" algn="ctr">
                <a:spcAft>
                  <a:spcPts val="1800"/>
                </a:spcAft>
                <a:buFont typeface="Wingdings" panose="05000000000000000000" pitchFamily="2" charset="2"/>
                <a:buChar char="q"/>
              </a:pPr>
              <a:endParaRPr lang="en-US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pic>
          <p:nvPicPr>
            <p:cNvPr id="8" name="Graphic 7" descr="Stop">
              <a:extLst>
                <a:ext uri="{FF2B5EF4-FFF2-40B4-BE49-F238E27FC236}">
                  <a16:creationId xmlns:a16="http://schemas.microsoft.com/office/drawing/2014/main" id="{868AD41A-26B9-466C-86C3-EA7D1460E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1364713"/>
              <a:ext cx="365760" cy="365760"/>
            </a:xfrm>
            <a:prstGeom prst="rect">
              <a:avLst/>
            </a:prstGeom>
          </p:spPr>
        </p:pic>
        <p:pic>
          <p:nvPicPr>
            <p:cNvPr id="9" name="Graphic 8" descr="Stop">
              <a:extLst>
                <a:ext uri="{FF2B5EF4-FFF2-40B4-BE49-F238E27FC236}">
                  <a16:creationId xmlns:a16="http://schemas.microsoft.com/office/drawing/2014/main" id="{DD6DCAA7-93B8-40AC-A4A1-180ABC7E9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1364713"/>
              <a:ext cx="365760" cy="365760"/>
            </a:xfrm>
            <a:prstGeom prst="rect">
              <a:avLst/>
            </a:prstGeom>
          </p:spPr>
        </p:pic>
        <p:pic>
          <p:nvPicPr>
            <p:cNvPr id="12" name="Graphic 11" descr="Stop">
              <a:extLst>
                <a:ext uri="{FF2B5EF4-FFF2-40B4-BE49-F238E27FC236}">
                  <a16:creationId xmlns:a16="http://schemas.microsoft.com/office/drawing/2014/main" id="{1A242C69-1CAA-4AA6-8E03-935598D19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2014191"/>
              <a:ext cx="365760" cy="365760"/>
            </a:xfrm>
            <a:prstGeom prst="rect">
              <a:avLst/>
            </a:prstGeom>
          </p:spPr>
        </p:pic>
        <p:pic>
          <p:nvPicPr>
            <p:cNvPr id="13" name="Graphic 12" descr="Stop">
              <a:extLst>
                <a:ext uri="{FF2B5EF4-FFF2-40B4-BE49-F238E27FC236}">
                  <a16:creationId xmlns:a16="http://schemas.microsoft.com/office/drawing/2014/main" id="{7769FB37-1534-43B8-B0EA-A445D4C6D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2014191"/>
              <a:ext cx="365760" cy="365760"/>
            </a:xfrm>
            <a:prstGeom prst="rect">
              <a:avLst/>
            </a:prstGeom>
          </p:spPr>
        </p:pic>
        <p:pic>
          <p:nvPicPr>
            <p:cNvPr id="15" name="Graphic 14" descr="Stop">
              <a:extLst>
                <a:ext uri="{FF2B5EF4-FFF2-40B4-BE49-F238E27FC236}">
                  <a16:creationId xmlns:a16="http://schemas.microsoft.com/office/drawing/2014/main" id="{8D7D5464-147C-486C-BBB8-6A37B50A0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2663669"/>
              <a:ext cx="365760" cy="365760"/>
            </a:xfrm>
            <a:prstGeom prst="rect">
              <a:avLst/>
            </a:prstGeom>
          </p:spPr>
        </p:pic>
        <p:pic>
          <p:nvPicPr>
            <p:cNvPr id="16" name="Graphic 15" descr="Stop">
              <a:extLst>
                <a:ext uri="{FF2B5EF4-FFF2-40B4-BE49-F238E27FC236}">
                  <a16:creationId xmlns:a16="http://schemas.microsoft.com/office/drawing/2014/main" id="{2E28FC9A-7BDE-4ACA-91A9-47326E1FA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2663669"/>
              <a:ext cx="365760" cy="365760"/>
            </a:xfrm>
            <a:prstGeom prst="rect">
              <a:avLst/>
            </a:prstGeom>
          </p:spPr>
        </p:pic>
        <p:pic>
          <p:nvPicPr>
            <p:cNvPr id="18" name="Graphic 17" descr="Stop">
              <a:extLst>
                <a:ext uri="{FF2B5EF4-FFF2-40B4-BE49-F238E27FC236}">
                  <a16:creationId xmlns:a16="http://schemas.microsoft.com/office/drawing/2014/main" id="{609D0C5F-D4E1-4FC3-B62B-8FACE510F4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3313147"/>
              <a:ext cx="365760" cy="365760"/>
            </a:xfrm>
            <a:prstGeom prst="rect">
              <a:avLst/>
            </a:prstGeom>
          </p:spPr>
        </p:pic>
        <p:pic>
          <p:nvPicPr>
            <p:cNvPr id="19" name="Graphic 18" descr="Stop">
              <a:extLst>
                <a:ext uri="{FF2B5EF4-FFF2-40B4-BE49-F238E27FC236}">
                  <a16:creationId xmlns:a16="http://schemas.microsoft.com/office/drawing/2014/main" id="{455860CA-F381-4C92-A818-636712773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3313147"/>
              <a:ext cx="365760" cy="365760"/>
            </a:xfrm>
            <a:prstGeom prst="rect">
              <a:avLst/>
            </a:prstGeom>
          </p:spPr>
        </p:pic>
        <p:pic>
          <p:nvPicPr>
            <p:cNvPr id="21" name="Graphic 20" descr="Stop">
              <a:extLst>
                <a:ext uri="{FF2B5EF4-FFF2-40B4-BE49-F238E27FC236}">
                  <a16:creationId xmlns:a16="http://schemas.microsoft.com/office/drawing/2014/main" id="{E6543DAE-A71B-47F4-B337-AF625F838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3962625"/>
              <a:ext cx="365760" cy="365760"/>
            </a:xfrm>
            <a:prstGeom prst="rect">
              <a:avLst/>
            </a:prstGeom>
          </p:spPr>
        </p:pic>
        <p:pic>
          <p:nvPicPr>
            <p:cNvPr id="22" name="Graphic 21" descr="Stop">
              <a:extLst>
                <a:ext uri="{FF2B5EF4-FFF2-40B4-BE49-F238E27FC236}">
                  <a16:creationId xmlns:a16="http://schemas.microsoft.com/office/drawing/2014/main" id="{AC269BBD-9B64-4C58-9C55-30A7FA26D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3962625"/>
              <a:ext cx="365760" cy="365760"/>
            </a:xfrm>
            <a:prstGeom prst="rect">
              <a:avLst/>
            </a:prstGeom>
          </p:spPr>
        </p:pic>
        <p:pic>
          <p:nvPicPr>
            <p:cNvPr id="24" name="Graphic 23" descr="Stop">
              <a:extLst>
                <a:ext uri="{FF2B5EF4-FFF2-40B4-BE49-F238E27FC236}">
                  <a16:creationId xmlns:a16="http://schemas.microsoft.com/office/drawing/2014/main" id="{89273922-F278-458D-A86F-BA5B34DBD3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4612103"/>
              <a:ext cx="365760" cy="365760"/>
            </a:xfrm>
            <a:prstGeom prst="rect">
              <a:avLst/>
            </a:prstGeom>
          </p:spPr>
        </p:pic>
        <p:pic>
          <p:nvPicPr>
            <p:cNvPr id="25" name="Graphic 24" descr="Stop">
              <a:extLst>
                <a:ext uri="{FF2B5EF4-FFF2-40B4-BE49-F238E27FC236}">
                  <a16:creationId xmlns:a16="http://schemas.microsoft.com/office/drawing/2014/main" id="{80AD9098-437C-4653-9167-7CE4AACD8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4612103"/>
              <a:ext cx="365760" cy="365760"/>
            </a:xfrm>
            <a:prstGeom prst="rect">
              <a:avLst/>
            </a:prstGeom>
          </p:spPr>
        </p:pic>
        <p:pic>
          <p:nvPicPr>
            <p:cNvPr id="27" name="Graphic 26" descr="Stop">
              <a:extLst>
                <a:ext uri="{FF2B5EF4-FFF2-40B4-BE49-F238E27FC236}">
                  <a16:creationId xmlns:a16="http://schemas.microsoft.com/office/drawing/2014/main" id="{BF6DAA53-8FEB-4A88-B64A-CDA188AAB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5261581"/>
              <a:ext cx="365760" cy="365760"/>
            </a:xfrm>
            <a:prstGeom prst="rect">
              <a:avLst/>
            </a:prstGeom>
          </p:spPr>
        </p:pic>
        <p:pic>
          <p:nvPicPr>
            <p:cNvPr id="28" name="Graphic 27" descr="Stop">
              <a:extLst>
                <a:ext uri="{FF2B5EF4-FFF2-40B4-BE49-F238E27FC236}">
                  <a16:creationId xmlns:a16="http://schemas.microsoft.com/office/drawing/2014/main" id="{6AAE8147-C82C-430F-A0CC-9F856F289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5261581"/>
              <a:ext cx="365760" cy="365760"/>
            </a:xfrm>
            <a:prstGeom prst="rect">
              <a:avLst/>
            </a:prstGeom>
          </p:spPr>
        </p:pic>
        <p:pic>
          <p:nvPicPr>
            <p:cNvPr id="30" name="Graphic 29" descr="Stop">
              <a:extLst>
                <a:ext uri="{FF2B5EF4-FFF2-40B4-BE49-F238E27FC236}">
                  <a16:creationId xmlns:a16="http://schemas.microsoft.com/office/drawing/2014/main" id="{C32BC408-DBC0-48A4-878A-544FB7CC4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9954" y="5911059"/>
              <a:ext cx="365760" cy="365760"/>
            </a:xfrm>
            <a:prstGeom prst="rect">
              <a:avLst/>
            </a:prstGeom>
          </p:spPr>
        </p:pic>
        <p:pic>
          <p:nvPicPr>
            <p:cNvPr id="31" name="Graphic 30" descr="Stop">
              <a:extLst>
                <a:ext uri="{FF2B5EF4-FFF2-40B4-BE49-F238E27FC236}">
                  <a16:creationId xmlns:a16="http://schemas.microsoft.com/office/drawing/2014/main" id="{72B67690-34CB-4899-BA2C-4A3DA0FE7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80084" y="5911059"/>
              <a:ext cx="365760" cy="36576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CC75AF1-C0FF-4DB8-90B3-5E278A527F9A}"/>
                </a:ext>
              </a:extLst>
            </p:cNvPr>
            <p:cNvSpPr txBox="1"/>
            <p:nvPr/>
          </p:nvSpPr>
          <p:spPr>
            <a:xfrm>
              <a:off x="8102807" y="1004506"/>
              <a:ext cx="720314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800"/>
                </a:spcAft>
              </a:pPr>
              <a:r>
                <a:rPr lang="en-US" dirty="0">
                  <a:latin typeface="Poppins" panose="00000500000000000000" pitchFamily="2" charset="0"/>
                  <a:cs typeface="Poppins" panose="00000500000000000000" pitchFamily="2" charset="0"/>
                </a:rPr>
                <a:t>No</a:t>
              </a:r>
            </a:p>
            <a:p>
              <a:pPr marL="342900" indent="-342900" algn="ctr">
                <a:spcAft>
                  <a:spcPts val="1800"/>
                </a:spcAft>
                <a:buFont typeface="Wingdings" panose="05000000000000000000" pitchFamily="2" charset="2"/>
                <a:buChar char="q"/>
              </a:pPr>
              <a:endParaRPr lang="en-US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47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Guinn Kali</dc:creator>
  <cp:lastModifiedBy>Hall Donna - Ridgecrest ES</cp:lastModifiedBy>
  <cp:revision>1</cp:revision>
  <cp:lastPrinted>2022-01-20T15:06:51Z</cp:lastPrinted>
  <dcterms:created xsi:type="dcterms:W3CDTF">2021-08-11T14:54:43Z</dcterms:created>
  <dcterms:modified xsi:type="dcterms:W3CDTF">2022-03-09T13:33:30Z</dcterms:modified>
</cp:coreProperties>
</file>